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5" r:id="rId5"/>
    <p:sldId id="260" r:id="rId6"/>
    <p:sldId id="270" r:id="rId7"/>
    <p:sldId id="264" r:id="rId8"/>
    <p:sldId id="271" r:id="rId9"/>
    <p:sldId id="261" r:id="rId10"/>
    <p:sldId id="272" r:id="rId11"/>
    <p:sldId id="262" r:id="rId12"/>
    <p:sldId id="263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76" autoAdjust="0"/>
    <p:restoredTop sz="79528" autoAdjust="0"/>
  </p:normalViewPr>
  <p:slideViewPr>
    <p:cSldViewPr snapToGrid="0">
      <p:cViewPr varScale="1">
        <p:scale>
          <a:sx n="55" d="100"/>
          <a:sy n="55" d="100"/>
        </p:scale>
        <p:origin x="106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E650AA-77B7-44AB-95A7-2D31B33ADD5D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6741E8-A9C2-4380-8C7F-10396F9D48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832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So, we wanted to create an</a:t>
            </a:r>
            <a:r>
              <a:rPr lang="en-US" altLang="ko-KR" baseline="0" dirty="0" smtClean="0"/>
              <a:t> AI- based </a:t>
            </a:r>
            <a:r>
              <a:rPr lang="en-US" altLang="ko-KR" dirty="0" smtClean="0"/>
              <a:t>recommender system that searches products similar to the one you</a:t>
            </a:r>
            <a:r>
              <a:rPr lang="en-US" altLang="ko-KR" baseline="0" dirty="0" smtClean="0"/>
              <a:t> chose.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741E8-A9C2-4380-8C7F-10396F9D483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0154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A white</a:t>
            </a:r>
            <a:r>
              <a:rPr lang="en-US" altLang="ko-KR" baseline="0" dirty="0" smtClean="0"/>
              <a:t> shoe with a rubber band across the middle, with an orange trapezoid on top of black letters 9DB-circle-circle.</a:t>
            </a:r>
          </a:p>
          <a:p>
            <a:endParaRPr lang="en-US" altLang="ko-KR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741E8-A9C2-4380-8C7F-10396F9D483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8295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741E8-A9C2-4380-8C7F-10396F9D483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194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741E8-A9C2-4380-8C7F-10396F9D483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3149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741E8-A9C2-4380-8C7F-10396F9D483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195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741E8-A9C2-4380-8C7F-10396F9D483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050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741E8-A9C2-4380-8C7F-10396F9D483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98332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6741E8-A9C2-4380-8C7F-10396F9D483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214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smtClean="0"/>
              <a:t>Click to edit Master subtitle style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2918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918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849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833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8145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63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334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627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586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05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166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7EEB5-FE72-416A-AD13-B0C2358F4DCA}" type="datetimeFigureOut">
              <a:rPr lang="ko-KR" altLang="en-US" smtClean="0"/>
              <a:t>2019-12-01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76360-8FBB-4947-87E6-AEFDE35AA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8692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5108" y="1122363"/>
            <a:ext cx="11021785" cy="2387600"/>
          </a:xfrm>
        </p:spPr>
        <p:txBody>
          <a:bodyPr>
            <a:normAutofit/>
          </a:bodyPr>
          <a:lstStyle/>
          <a:p>
            <a:r>
              <a:rPr lang="en-US" altLang="ko-KR" sz="4000" dirty="0" smtClean="0"/>
              <a:t>Unsupervised CNN </a:t>
            </a:r>
            <a:r>
              <a:rPr lang="en-US" altLang="ko-KR" sz="4000" dirty="0" err="1" smtClean="0"/>
              <a:t>Variational</a:t>
            </a:r>
            <a:r>
              <a:rPr lang="en-US" altLang="ko-KR" sz="4000" dirty="0" smtClean="0"/>
              <a:t> Auto-encoder</a:t>
            </a:r>
            <a:r>
              <a:rPr lang="en-US" altLang="ko-KR" sz="4000" dirty="0"/>
              <a:t/>
            </a:r>
            <a:br>
              <a:rPr lang="en-US" altLang="ko-KR" sz="4000" dirty="0"/>
            </a:br>
            <a:r>
              <a:rPr lang="en-US" altLang="ko-KR" sz="4000" dirty="0" smtClean="0"/>
              <a:t>for Image-based Recommender Systems</a:t>
            </a:r>
            <a:endParaRPr lang="ko-KR" alt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Team 30</a:t>
            </a:r>
          </a:p>
          <a:p>
            <a:r>
              <a:rPr lang="en-US" altLang="ko-KR" dirty="0" smtClean="0"/>
              <a:t>20150531 </a:t>
            </a:r>
            <a:r>
              <a:rPr lang="ko-KR" altLang="en-US" dirty="0" smtClean="0"/>
              <a:t>이강훈</a:t>
            </a:r>
            <a:endParaRPr lang="en-US" altLang="ko-KR" dirty="0" smtClean="0"/>
          </a:p>
          <a:p>
            <a:r>
              <a:rPr lang="en-US" altLang="ko-KR" dirty="0" smtClean="0"/>
              <a:t>20193387 </a:t>
            </a:r>
            <a:r>
              <a:rPr lang="ko-KR" altLang="en-US" dirty="0" smtClean="0"/>
              <a:t>윤성원</a:t>
            </a:r>
            <a:endParaRPr lang="en-US" altLang="ko-KR" dirty="0" smtClean="0"/>
          </a:p>
          <a:p>
            <a:r>
              <a:rPr lang="en-US" altLang="ko-KR" dirty="0" smtClean="0"/>
              <a:t>20150880 </a:t>
            </a:r>
            <a:r>
              <a:rPr lang="ko-KR" altLang="en-US" dirty="0" smtClean="0"/>
              <a:t>심지예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667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Analysis</a:t>
            </a:r>
            <a:endParaRPr lang="ko-KR" altLang="en-US" dirty="0"/>
          </a:p>
        </p:txBody>
      </p:sp>
      <p:sp>
        <p:nvSpPr>
          <p:cNvPr id="5" name="Rectangle 4"/>
          <p:cNvSpPr/>
          <p:nvPr/>
        </p:nvSpPr>
        <p:spPr>
          <a:xfrm>
            <a:off x="5250993" y="6234390"/>
            <a:ext cx="16900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/>
              <a:t>Total loss</a:t>
            </a:r>
            <a:endParaRPr lang="en-US" altLang="ko-KR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8042" b="3205"/>
          <a:stretch/>
        </p:blipFill>
        <p:spPr>
          <a:xfrm>
            <a:off x="3013612" y="1690688"/>
            <a:ext cx="6164777" cy="433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24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Analysis</a:t>
            </a:r>
            <a:endParaRPr lang="ko-KR" altLang="en-US" dirty="0"/>
          </a:p>
        </p:txBody>
      </p:sp>
      <p:sp>
        <p:nvSpPr>
          <p:cNvPr id="5" name="Rectangle 4"/>
          <p:cNvSpPr/>
          <p:nvPr/>
        </p:nvSpPr>
        <p:spPr>
          <a:xfrm>
            <a:off x="957442" y="5879520"/>
            <a:ext cx="42601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/>
              <a:t>Binary </a:t>
            </a:r>
            <a:r>
              <a:rPr lang="en-US" altLang="ko-KR" sz="2800" dirty="0" smtClean="0"/>
              <a:t>cross entropy loss</a:t>
            </a:r>
            <a:endParaRPr lang="en-US" altLang="ko-KR" sz="2800" dirty="0"/>
          </a:p>
        </p:txBody>
      </p:sp>
      <p:sp>
        <p:nvSpPr>
          <p:cNvPr id="7" name="Rectangle 6"/>
          <p:cNvSpPr/>
          <p:nvPr/>
        </p:nvSpPr>
        <p:spPr>
          <a:xfrm>
            <a:off x="6474591" y="5879520"/>
            <a:ext cx="53653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err="1" smtClean="0"/>
              <a:t>Kullback-Leibler</a:t>
            </a:r>
            <a:r>
              <a:rPr lang="en-US" altLang="ko-KR" sz="2800" dirty="0" smtClean="0"/>
              <a:t> divergence loss</a:t>
            </a:r>
            <a:endParaRPr lang="en-US" altLang="ko-KR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t="17815" b="3662"/>
          <a:stretch/>
        </p:blipFill>
        <p:spPr>
          <a:xfrm>
            <a:off x="332015" y="1690688"/>
            <a:ext cx="5510996" cy="38597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t="17815" b="3662"/>
          <a:stretch/>
        </p:blipFill>
        <p:spPr>
          <a:xfrm>
            <a:off x="6401752" y="1690688"/>
            <a:ext cx="5510994" cy="385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465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altLang="ko-KR" dirty="0" smtClean="0"/>
              <a:t>Thank you.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23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568" y="0"/>
            <a:ext cx="6715846" cy="7135586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01342" cy="1325563"/>
          </a:xfrm>
        </p:spPr>
        <p:txBody>
          <a:bodyPr/>
          <a:lstStyle/>
          <a:p>
            <a:r>
              <a:rPr lang="en-US" altLang="ko-KR" dirty="0" smtClean="0"/>
              <a:t>Motivation</a:t>
            </a:r>
            <a:endParaRPr lang="ko-KR" alt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38199" y="1825625"/>
            <a:ext cx="5301343" cy="4351338"/>
          </a:xfrm>
        </p:spPr>
        <p:txBody>
          <a:bodyPr/>
          <a:lstStyle/>
          <a:p>
            <a:r>
              <a:rPr lang="en-US" altLang="ko-KR" dirty="0" smtClean="0"/>
              <a:t>Clothes, shoes websites recommend products of same label/group, </a:t>
            </a:r>
            <a:r>
              <a:rPr lang="en-US" altLang="ko-KR" dirty="0" smtClean="0">
                <a:solidFill>
                  <a:srgbClr val="FF0000"/>
                </a:solidFill>
              </a:rPr>
              <a:t>not based on style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Must search manually to find similar style.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8522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01342" cy="4351338"/>
          </a:xfrm>
        </p:spPr>
        <p:txBody>
          <a:bodyPr/>
          <a:lstStyle/>
          <a:p>
            <a:r>
              <a:rPr lang="en-US" altLang="ko-KR" dirty="0" smtClean="0"/>
              <a:t>Style is a </a:t>
            </a:r>
            <a:r>
              <a:rPr lang="en-US" altLang="ko-KR" dirty="0" smtClean="0">
                <a:solidFill>
                  <a:srgbClr val="FF0000"/>
                </a:solidFill>
              </a:rPr>
              <a:t>visual</a:t>
            </a:r>
            <a:r>
              <a:rPr lang="en-US" altLang="ko-KR" dirty="0" smtClean="0"/>
              <a:t> property</a:t>
            </a:r>
          </a:p>
          <a:p>
            <a:endParaRPr lang="en-US" altLang="ko-KR" dirty="0"/>
          </a:p>
          <a:p>
            <a:r>
              <a:rPr lang="en-US" altLang="ko-KR" dirty="0" smtClean="0"/>
              <a:t>Textual labeling is inefficient</a:t>
            </a:r>
          </a:p>
          <a:p>
            <a:endParaRPr lang="en-US" altLang="ko-KR" dirty="0"/>
          </a:p>
          <a:p>
            <a:r>
              <a:rPr lang="en-US" altLang="ko-KR" dirty="0" smtClean="0"/>
              <a:t>Supervised vs</a:t>
            </a:r>
          </a:p>
        </p:txBody>
      </p:sp>
      <p:sp>
        <p:nvSpPr>
          <p:cNvPr id="6" name="Title 6"/>
          <p:cNvSpPr txBox="1">
            <a:spLocks/>
          </p:cNvSpPr>
          <p:nvPr/>
        </p:nvSpPr>
        <p:spPr>
          <a:xfrm>
            <a:off x="838200" y="365125"/>
            <a:ext cx="530134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mtClean="0"/>
              <a:t>Motivation</a:t>
            </a:r>
            <a:endParaRPr lang="ko-KR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854" y="365124"/>
            <a:ext cx="4049487" cy="62635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488871" y="3838722"/>
            <a:ext cx="23867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prstClr val="black"/>
                </a:solidFill>
              </a:rPr>
              <a:t>Unsupervised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0370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 Preparation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50027 </a:t>
            </a:r>
            <a:r>
              <a:rPr lang="en-US" altLang="ko-KR" dirty="0"/>
              <a:t>images (136*136) of shoes of all kinds and ages (.zip</a:t>
            </a:r>
            <a:r>
              <a:rPr lang="en-US" altLang="ko-KR" dirty="0" smtClean="0"/>
              <a:t>)</a:t>
            </a:r>
            <a:endParaRPr lang="en-US" altLang="ko-KR" dirty="0"/>
          </a:p>
        </p:txBody>
      </p:sp>
      <p:grpSp>
        <p:nvGrpSpPr>
          <p:cNvPr id="4" name="Group 3"/>
          <p:cNvGrpSpPr/>
          <p:nvPr/>
        </p:nvGrpSpPr>
        <p:grpSpPr>
          <a:xfrm>
            <a:off x="1056000" y="2111294"/>
            <a:ext cx="10080000" cy="1890000"/>
            <a:chOff x="952500" y="3430588"/>
            <a:chExt cx="10080000" cy="1890000"/>
          </a:xfrm>
        </p:grpSpPr>
        <p:pic>
          <p:nvPicPr>
            <p:cNvPr id="2050" name="Picture 2" descr="Shoe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2500" y="3430588"/>
              <a:ext cx="2520000" cy="189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Sandals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72500" y="3430588"/>
              <a:ext cx="2520000" cy="189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Slippers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92500" y="3430588"/>
              <a:ext cx="2520000" cy="189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Boots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12500" y="3430588"/>
              <a:ext cx="2520000" cy="189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97763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Unsupervised </a:t>
            </a:r>
            <a:r>
              <a:rPr lang="en-US" altLang="ko-KR" dirty="0" err="1" smtClean="0"/>
              <a:t>Variational</a:t>
            </a:r>
            <a:r>
              <a:rPr lang="en-US" altLang="ko-KR" dirty="0" smtClean="0"/>
              <a:t> Auto-encoder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CNN-VAE architecture</a:t>
            </a:r>
          </a:p>
          <a:p>
            <a:pPr lvl="1"/>
            <a:r>
              <a:rPr lang="en-US" altLang="ko-KR" dirty="0" smtClean="0"/>
              <a:t>Latent vector</a:t>
            </a:r>
            <a:endParaRPr lang="en-US" altLang="ko-KR" dirty="0" smtClean="0"/>
          </a:p>
          <a:p>
            <a:endParaRPr lang="en-US" altLang="ko-KR" dirty="0" smtClean="0"/>
          </a:p>
        </p:txBody>
      </p:sp>
      <p:grpSp>
        <p:nvGrpSpPr>
          <p:cNvPr id="53" name="Group 52"/>
          <p:cNvGrpSpPr/>
          <p:nvPr/>
        </p:nvGrpSpPr>
        <p:grpSpPr>
          <a:xfrm>
            <a:off x="1422899" y="3158286"/>
            <a:ext cx="9346203" cy="3292133"/>
            <a:chOff x="1422899" y="3488486"/>
            <a:chExt cx="9346203" cy="3292133"/>
          </a:xfrm>
        </p:grpSpPr>
        <p:cxnSp>
          <p:nvCxnSpPr>
            <p:cNvPr id="22" name="Straight Arrow Connector 21"/>
            <p:cNvCxnSpPr>
              <a:stCxn id="20" idx="3"/>
              <a:endCxn id="5" idx="2"/>
            </p:cNvCxnSpPr>
            <p:nvPr/>
          </p:nvCxnSpPr>
          <p:spPr>
            <a:xfrm>
              <a:off x="2718299" y="4989059"/>
              <a:ext cx="484380" cy="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5" idx="0"/>
              <a:endCxn id="15" idx="1"/>
            </p:cNvCxnSpPr>
            <p:nvPr/>
          </p:nvCxnSpPr>
          <p:spPr>
            <a:xfrm flipV="1">
              <a:off x="4977547" y="4166122"/>
              <a:ext cx="484379" cy="822939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5" idx="0"/>
              <a:endCxn id="16" idx="1"/>
            </p:cNvCxnSpPr>
            <p:nvPr/>
          </p:nvCxnSpPr>
          <p:spPr>
            <a:xfrm>
              <a:off x="4977547" y="4989061"/>
              <a:ext cx="484379" cy="82293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stCxn id="15" idx="3"/>
              <a:endCxn id="18" idx="1"/>
            </p:cNvCxnSpPr>
            <p:nvPr/>
          </p:nvCxnSpPr>
          <p:spPr>
            <a:xfrm>
              <a:off x="5853812" y="4166122"/>
              <a:ext cx="484379" cy="82293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16" idx="3"/>
              <a:endCxn id="18" idx="1"/>
            </p:cNvCxnSpPr>
            <p:nvPr/>
          </p:nvCxnSpPr>
          <p:spPr>
            <a:xfrm flipV="1">
              <a:off x="5853812" y="4989059"/>
              <a:ext cx="484379" cy="82293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18" idx="3"/>
              <a:endCxn id="13" idx="0"/>
            </p:cNvCxnSpPr>
            <p:nvPr/>
          </p:nvCxnSpPr>
          <p:spPr>
            <a:xfrm>
              <a:off x="6730077" y="4989059"/>
              <a:ext cx="484379" cy="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13" idx="2"/>
            </p:cNvCxnSpPr>
            <p:nvPr/>
          </p:nvCxnSpPr>
          <p:spPr>
            <a:xfrm>
              <a:off x="8989324" y="4989061"/>
              <a:ext cx="484378" cy="3559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9" name="Group 8"/>
            <p:cNvGrpSpPr/>
            <p:nvPr/>
          </p:nvGrpSpPr>
          <p:grpSpPr>
            <a:xfrm>
              <a:off x="3202679" y="3801156"/>
              <a:ext cx="1774868" cy="2375807"/>
              <a:chOff x="2495053" y="4000500"/>
              <a:chExt cx="1774868" cy="2375807"/>
            </a:xfrm>
          </p:grpSpPr>
          <p:sp>
            <p:nvSpPr>
              <p:cNvPr id="5" name="Trapezoid 4"/>
              <p:cNvSpPr/>
              <p:nvPr/>
            </p:nvSpPr>
            <p:spPr>
              <a:xfrm rot="5400000">
                <a:off x="2194583" y="4300970"/>
                <a:ext cx="2375807" cy="1774868"/>
              </a:xfrm>
              <a:prstGeom prst="trapezoid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2699895" y="4588239"/>
                <a:ext cx="1365182" cy="120032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/>
                  <a:t>Encoder</a:t>
                </a:r>
              </a:p>
              <a:p>
                <a:r>
                  <a:rPr lang="en-US" altLang="ko-KR" sz="2400" dirty="0" smtClean="0"/>
                  <a:t>Network</a:t>
                </a:r>
              </a:p>
              <a:p>
                <a:r>
                  <a:rPr lang="en-US" altLang="ko-KR" sz="2400" dirty="0" smtClean="0"/>
                  <a:t>(</a:t>
                </a:r>
                <a:r>
                  <a:rPr lang="en-US" altLang="ko-KR" sz="2400" dirty="0" err="1" smtClean="0"/>
                  <a:t>conv</a:t>
                </a:r>
                <a:r>
                  <a:rPr lang="en-US" altLang="ko-KR" sz="2400" dirty="0" smtClean="0"/>
                  <a:t>)</a:t>
                </a:r>
                <a:endParaRPr lang="ko-KR" altLang="en-US" sz="2400" dirty="0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7214456" y="3801156"/>
              <a:ext cx="1774868" cy="2375807"/>
              <a:chOff x="6875441" y="3797664"/>
              <a:chExt cx="1774868" cy="2375807"/>
            </a:xfrm>
          </p:grpSpPr>
          <p:sp>
            <p:nvSpPr>
              <p:cNvPr id="13" name="Trapezoid 12"/>
              <p:cNvSpPr/>
              <p:nvPr/>
            </p:nvSpPr>
            <p:spPr>
              <a:xfrm rot="16200000" flipH="1">
                <a:off x="6574971" y="4098134"/>
                <a:ext cx="2375807" cy="1774868"/>
              </a:xfrm>
              <a:prstGeom prst="trapezoid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7071018" y="4388895"/>
                <a:ext cx="1383712" cy="120032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/>
                  <a:t>Decoder</a:t>
                </a:r>
              </a:p>
              <a:p>
                <a:r>
                  <a:rPr lang="en-US" altLang="ko-KR" sz="2400" dirty="0" smtClean="0"/>
                  <a:t>Network</a:t>
                </a:r>
              </a:p>
              <a:p>
                <a:r>
                  <a:rPr lang="en-US" altLang="ko-KR" sz="2400" dirty="0" smtClean="0"/>
                  <a:t>(</a:t>
                </a:r>
                <a:r>
                  <a:rPr lang="en-US" altLang="ko-KR" sz="2400" dirty="0" err="1" smtClean="0"/>
                  <a:t>deconv</a:t>
                </a:r>
                <a:r>
                  <a:rPr lang="en-US" altLang="ko-KR" sz="2400" dirty="0" smtClean="0"/>
                  <a:t>)</a:t>
                </a:r>
                <a:endParaRPr lang="ko-KR" altLang="en-US" sz="2400" dirty="0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5461926" y="3488486"/>
              <a:ext cx="391886" cy="3001145"/>
              <a:chOff x="4682036" y="3388907"/>
              <a:chExt cx="391886" cy="3001145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4682036" y="3388907"/>
                <a:ext cx="391886" cy="1355272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/>
                  <a:t>μ</a:t>
                </a:r>
                <a:endParaRPr lang="ko-KR" altLang="en-US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4682036" y="5034780"/>
                <a:ext cx="391886" cy="1355272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/>
                  <a:t>σ</a:t>
                </a:r>
                <a:endParaRPr lang="ko-KR" altLang="en-US" dirty="0"/>
              </a:p>
            </p:txBody>
          </p:sp>
        </p:grpSp>
        <p:sp>
          <p:nvSpPr>
            <p:cNvPr id="18" name="Rectangle 17"/>
            <p:cNvSpPr/>
            <p:nvPr/>
          </p:nvSpPr>
          <p:spPr>
            <a:xfrm>
              <a:off x="6338191" y="4311423"/>
              <a:ext cx="391886" cy="135527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2899" y="4341359"/>
              <a:ext cx="1295400" cy="1295400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73702" y="4341359"/>
              <a:ext cx="1295400" cy="1295400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sp>
          <p:nvSpPr>
            <p:cNvPr id="52" name="Line Callout 2 (No Border) 51"/>
            <p:cNvSpPr/>
            <p:nvPr/>
          </p:nvSpPr>
          <p:spPr>
            <a:xfrm>
              <a:off x="6730077" y="6167130"/>
              <a:ext cx="2425238" cy="613489"/>
            </a:xfrm>
            <a:prstGeom prst="callout2">
              <a:avLst>
                <a:gd name="adj1" fmla="val 37458"/>
                <a:gd name="adj2" fmla="val 11192"/>
                <a:gd name="adj3" fmla="val 37803"/>
                <a:gd name="adj4" fmla="val 1592"/>
                <a:gd name="adj5" fmla="val -81545"/>
                <a:gd name="adj6" fmla="val -8178"/>
              </a:avLst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Sampled latent vector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022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altLang="ko-KR" dirty="0" smtClean="0"/>
              <a:t>Live Demonstration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16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Results</a:t>
            </a:r>
            <a:endParaRPr lang="ko-KR" alt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2460852" y="1690688"/>
            <a:ext cx="7270296" cy="2213199"/>
            <a:chOff x="2460852" y="1690688"/>
            <a:chExt cx="7270296" cy="221319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60852" y="1690688"/>
              <a:ext cx="7270296" cy="182743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181326" y="3534555"/>
              <a:ext cx="18293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Original images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7962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Results</a:t>
            </a:r>
            <a:endParaRPr lang="ko-KR" alt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2460852" y="1690688"/>
            <a:ext cx="7270296" cy="2213199"/>
            <a:chOff x="2460852" y="1690688"/>
            <a:chExt cx="7270296" cy="221319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60852" y="1690688"/>
              <a:ext cx="7270296" cy="182743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181326" y="3534555"/>
              <a:ext cx="18293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Original images</a:t>
              </a:r>
              <a:endParaRPr lang="ko-KR" altLang="en-US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850754" y="6133522"/>
            <a:ext cx="2490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Reconstructed images</a:t>
            </a:r>
            <a:endParaRPr lang="ko-KR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852" y="4306861"/>
            <a:ext cx="7270296" cy="1826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35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Results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Shoe reconstruction from random noise</a:t>
            </a:r>
            <a:endParaRPr lang="ko-KR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2921454"/>
            <a:ext cx="1053465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56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169</Words>
  <Application>Microsoft Office PowerPoint</Application>
  <PresentationFormat>Widescreen</PresentationFormat>
  <Paragraphs>60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Theme</vt:lpstr>
      <vt:lpstr>Unsupervised CNN Variational Auto-encoder for Image-based Recommender Systems</vt:lpstr>
      <vt:lpstr>Motivation</vt:lpstr>
      <vt:lpstr>PowerPoint Presentation</vt:lpstr>
      <vt:lpstr>Dataset Preparation</vt:lpstr>
      <vt:lpstr>Unsupervised Variational Auto-encoder</vt:lpstr>
      <vt:lpstr>Live Demonstration</vt:lpstr>
      <vt:lpstr>Results</vt:lpstr>
      <vt:lpstr>Results</vt:lpstr>
      <vt:lpstr>Results</vt:lpstr>
      <vt:lpstr>Analysis</vt:lpstr>
      <vt:lpstr>Analysis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Unsupervised CNN Variational Autoencoder for Shopping List Recommendation</dc:title>
  <dc:creator>심 지예</dc:creator>
  <cp:lastModifiedBy>심 지예</cp:lastModifiedBy>
  <cp:revision>23</cp:revision>
  <dcterms:created xsi:type="dcterms:W3CDTF">2019-11-30T06:54:08Z</dcterms:created>
  <dcterms:modified xsi:type="dcterms:W3CDTF">2019-12-01T13:57:21Z</dcterms:modified>
</cp:coreProperties>
</file>

<file path=docProps/thumbnail.jpeg>
</file>